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30791"/>
          </a:xfrm>
          <a:prstGeom prst="rect">
            <a:avLst/>
          </a:prstGeom>
        </p:spPr>
      </p:pic>
      <p:sp>
        <p:nvSpPr>
          <p:cNvPr id="5" name="Shape 1"/>
          <p:cNvSpPr/>
          <p:nvPr/>
        </p:nvSpPr>
        <p:spPr>
          <a:xfrm>
            <a:off x="0" y="0"/>
            <a:ext cx="14630400" cy="8230791"/>
          </a:xfrm>
          <a:prstGeom prst="rect">
            <a:avLst/>
          </a:prstGeom>
          <a:solidFill>
            <a:srgbClr val="FFFFFF">
              <a:alpha val="85000"/>
            </a:srgbClr>
          </a:solidFill>
          <a:ln/>
        </p:spPr>
      </p:sp>
      <p:sp>
        <p:nvSpPr>
          <p:cNvPr id="6" name="Text 2"/>
          <p:cNvSpPr/>
          <p:nvPr/>
        </p:nvSpPr>
        <p:spPr>
          <a:xfrm>
            <a:off x="2577584" y="548521"/>
            <a:ext cx="9452372" cy="747951"/>
          </a:xfrm>
          <a:prstGeom prst="rect">
            <a:avLst/>
          </a:prstGeom>
          <a:noFill/>
          <a:ln/>
        </p:spPr>
        <p:txBody>
          <a:bodyPr wrap="none" rtlCol="0" anchor="t"/>
          <a:lstStyle/>
          <a:p>
            <a:pPr indent="0" marL="0">
              <a:lnSpc>
                <a:spcPts val="5890"/>
              </a:lnSpc>
              <a:buNone/>
            </a:pPr>
            <a:r>
              <a:rPr lang="en-US" sz="4712" b="1" dirty="0">
                <a:solidFill>
                  <a:srgbClr val="000000"/>
                </a:solidFill>
                <a:latin typeface="Instrument Sans" pitchFamily="34" charset="0"/>
                <a:ea typeface="Instrument Sans" pitchFamily="34" charset="-122"/>
                <a:cs typeface="Instrument Sans" pitchFamily="34" charset="-120"/>
              </a:rPr>
              <a:t>Jetpack Compose Recomposition</a:t>
            </a:r>
            <a:endParaRPr lang="en-US" sz="4712" dirty="0"/>
          </a:p>
        </p:txBody>
      </p:sp>
      <p:pic>
        <p:nvPicPr>
          <p:cNvPr id="7" name="Image 2" descr="preencoded.png">    </p:cNvPr>
          <p:cNvPicPr>
            <a:picLocks noChangeAspect="1"/>
          </p:cNvPicPr>
          <p:nvPr/>
        </p:nvPicPr>
        <p:blipFill>
          <a:blip r:embed="rId3"/>
          <a:stretch>
            <a:fillRect/>
          </a:stretch>
        </p:blipFill>
        <p:spPr>
          <a:xfrm>
            <a:off x="3940612" y="1595676"/>
            <a:ext cx="6749058" cy="3374469"/>
          </a:xfrm>
          <a:prstGeom prst="rect">
            <a:avLst/>
          </a:prstGeom>
        </p:spPr>
      </p:pic>
      <p:sp>
        <p:nvSpPr>
          <p:cNvPr id="8" name="Text 3"/>
          <p:cNvSpPr/>
          <p:nvPr/>
        </p:nvSpPr>
        <p:spPr>
          <a:xfrm>
            <a:off x="2577584" y="5194459"/>
            <a:ext cx="9475232" cy="1595438"/>
          </a:xfrm>
          <a:prstGeom prst="rect">
            <a:avLst/>
          </a:prstGeom>
          <a:noFill/>
          <a:ln/>
        </p:spPr>
        <p:txBody>
          <a:bodyPr wrap="square" rtlCol="0" anchor="t"/>
          <a:lstStyle/>
          <a:p>
            <a:pPr indent="0" marL="0">
              <a:lnSpc>
                <a:spcPts val="2513"/>
              </a:lnSpc>
              <a:buNone/>
            </a:pPr>
            <a:r>
              <a:rPr lang="en-US" sz="1571" dirty="0">
                <a:solidFill>
                  <a:srgbClr val="000000"/>
                </a:solidFill>
                <a:latin typeface="Instrument Sans" pitchFamily="34" charset="0"/>
                <a:ea typeface="Instrument Sans" pitchFamily="34" charset="-122"/>
                <a:cs typeface="Instrument Sans" pitchFamily="34" charset="-120"/>
              </a:rPr>
              <a:t>Zorunlu bir UI modelinde, bir widget'ı değiştirmek için widget üzerinde bir setter çağırarak dahili durumunu değiştirirsiniz. Compose'da, composable fonksiyonu yeni verilerle tekrar çağırırsınız. Bunu yapmak, işlevin yeniden oluşturulmasına neden olur, işlev tarafından yayılan pencere öğeleri, gerekirse yeni verilerle yeniden çizilir. Compose çerçevesi akıllı bir şekilde yalnızca değişen bileşenleri yeniden oluşturabilir.</a:t>
            </a:r>
            <a:endParaRPr lang="en-US" sz="1571" dirty="0"/>
          </a:p>
        </p:txBody>
      </p:sp>
      <p:sp>
        <p:nvSpPr>
          <p:cNvPr id="9" name="Shape 4"/>
          <p:cNvSpPr/>
          <p:nvPr/>
        </p:nvSpPr>
        <p:spPr>
          <a:xfrm>
            <a:off x="7155656" y="7014210"/>
            <a:ext cx="319088" cy="319088"/>
          </a:xfrm>
          <a:prstGeom prst="roundRect">
            <a:avLst>
              <a:gd name="adj" fmla="val 28653806"/>
            </a:avLst>
          </a:prstGeom>
          <a:noFill/>
          <a:ln w="7620">
            <a:solidFill>
              <a:srgbClr val="FFFFFF"/>
            </a:solidFill>
            <a:prstDash val="solid"/>
          </a:ln>
        </p:spPr>
      </p:sp>
      <p:pic>
        <p:nvPicPr>
          <p:cNvPr id="10" name="Image 3" descr="preencoded.png">    </p:cNvPr>
          <p:cNvPicPr>
            <a:picLocks noChangeAspect="1"/>
          </p:cNvPicPr>
          <p:nvPr/>
        </p:nvPicPr>
        <p:blipFill>
          <a:blip r:embed="rId4"/>
          <a:stretch>
            <a:fillRect/>
          </a:stretch>
        </p:blipFill>
        <p:spPr>
          <a:xfrm>
            <a:off x="7163276" y="7021830"/>
            <a:ext cx="303848" cy="303848"/>
          </a:xfrm>
          <a:prstGeom prst="rect">
            <a:avLst/>
          </a:prstGeom>
        </p:spPr>
      </p:pic>
      <p:sp>
        <p:nvSpPr>
          <p:cNvPr id="11" name="Text 5"/>
          <p:cNvSpPr/>
          <p:nvPr/>
        </p:nvSpPr>
        <p:spPr>
          <a:xfrm>
            <a:off x="5898356" y="7333297"/>
            <a:ext cx="2833568" cy="348972"/>
          </a:xfrm>
          <a:prstGeom prst="rect">
            <a:avLst/>
          </a:prstGeom>
          <a:noFill/>
          <a:ln/>
        </p:spPr>
        <p:txBody>
          <a:bodyPr wrap="none" rtlCol="0" anchor="t"/>
          <a:lstStyle/>
          <a:p>
            <a:pPr algn="ctr" indent="0" marL="0">
              <a:lnSpc>
                <a:spcPts val="2749"/>
              </a:lnSpc>
              <a:buNone/>
            </a:pPr>
            <a:r>
              <a:rPr lang="en-US" sz="1963" b="1" dirty="0">
                <a:solidFill>
                  <a:srgbClr val="000000"/>
                </a:solidFill>
                <a:latin typeface="Instrument Sans" pitchFamily="34" charset="0"/>
                <a:ea typeface="Instrument Sans" pitchFamily="34" charset="-122"/>
                <a:cs typeface="Instrument Sans" pitchFamily="34" charset="-120"/>
              </a:rPr>
              <a:t>by İbrahim Can Erdoğan</a:t>
            </a:r>
            <a:endParaRPr lang="en-US" sz="1963"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677716" y="712827"/>
            <a:ext cx="9274850" cy="312420"/>
          </a:xfrm>
          <a:prstGeom prst="rect">
            <a:avLst/>
          </a:prstGeom>
          <a:noFill/>
          <a:ln/>
        </p:spPr>
        <p:txBody>
          <a:bodyPr wrap="none" rtlCol="0" anchor="t"/>
          <a:lstStyle/>
          <a:p>
            <a:pPr indent="0" marL="0">
              <a:lnSpc>
                <a:spcPts val="2460"/>
              </a:lnSpc>
              <a:buNone/>
            </a:pPr>
            <a:r>
              <a:rPr lang="en-US" sz="1537" dirty="0">
                <a:solidFill>
                  <a:srgbClr val="000000"/>
                </a:solidFill>
                <a:latin typeface="Instrument Sans" pitchFamily="34" charset="0"/>
                <a:ea typeface="Instrument Sans" pitchFamily="34" charset="-122"/>
                <a:cs typeface="Instrument Sans" pitchFamily="34" charset="-120"/>
              </a:rPr>
              <a:t>Örneğin, bir Button görüntüleyen bu oluşturulabilir işlevi düşünün:</a:t>
            </a:r>
            <a:endParaRPr lang="en-US" sz="1537" dirty="0"/>
          </a:p>
        </p:txBody>
      </p:sp>
      <p:sp>
        <p:nvSpPr>
          <p:cNvPr id="7" name="Shape 3"/>
          <p:cNvSpPr/>
          <p:nvPr/>
        </p:nvSpPr>
        <p:spPr>
          <a:xfrm>
            <a:off x="2677716" y="1244798"/>
            <a:ext cx="9274850" cy="2167176"/>
          </a:xfrm>
          <a:prstGeom prst="roundRect">
            <a:avLst>
              <a:gd name="adj" fmla="val 4054"/>
            </a:avLst>
          </a:prstGeom>
          <a:solidFill>
            <a:srgbClr val="F1F1F4"/>
          </a:solidFill>
          <a:ln/>
        </p:spPr>
      </p:sp>
      <p:sp>
        <p:nvSpPr>
          <p:cNvPr id="8" name="Shape 4"/>
          <p:cNvSpPr/>
          <p:nvPr/>
        </p:nvSpPr>
        <p:spPr>
          <a:xfrm>
            <a:off x="2668072" y="1244798"/>
            <a:ext cx="9294138" cy="2167176"/>
          </a:xfrm>
          <a:prstGeom prst="roundRect">
            <a:avLst>
              <a:gd name="adj" fmla="val 1351"/>
            </a:avLst>
          </a:prstGeom>
          <a:solidFill>
            <a:srgbClr val="F1F1F4"/>
          </a:solidFill>
          <a:ln/>
        </p:spPr>
      </p:sp>
      <p:sp>
        <p:nvSpPr>
          <p:cNvPr id="9" name="Text 5"/>
          <p:cNvSpPr/>
          <p:nvPr/>
        </p:nvSpPr>
        <p:spPr>
          <a:xfrm>
            <a:off x="2863215" y="1391126"/>
            <a:ext cx="8903851" cy="1874520"/>
          </a:xfrm>
          <a:prstGeom prst="rect">
            <a:avLst/>
          </a:prstGeom>
          <a:noFill/>
          <a:ln/>
        </p:spPr>
        <p:txBody>
          <a:bodyPr wrap="square" rtlCol="0" anchor="t"/>
          <a:lstStyle/>
          <a:p>
            <a:pPr indent="0" marL="0">
              <a:lnSpc>
                <a:spcPts val="2460"/>
              </a:lnSpc>
              <a:buNone/>
            </a:pPr>
            <a:r>
              <a:rPr lang="en-US" sz="1537" dirty="0">
                <a:solidFill>
                  <a:srgbClr val="000000"/>
                </a:solidFill>
                <a:highlight>
                  <a:srgbClr val="F1F1F4"/>
                </a:highlight>
                <a:latin typeface="Consolas" pitchFamily="34" charset="0"/>
                <a:ea typeface="Consolas" pitchFamily="34" charset="-122"/>
                <a:cs typeface="Consolas" pitchFamily="34" charset="-120"/>
              </a:rPr>
              <a:t>@Composable</a:t>
            </a:r>
            <a:endParaRPr lang="en-US" sz="1537" dirty="0"/>
          </a:p>
          <a:p>
            <a:pPr indent="0" marL="0">
              <a:lnSpc>
                <a:spcPts val="2460"/>
              </a:lnSpc>
              <a:buNone/>
            </a:pPr>
            <a:r>
              <a:rPr lang="en-US" sz="1537" dirty="0">
                <a:solidFill>
                  <a:srgbClr val="000000"/>
                </a:solidFill>
                <a:highlight>
                  <a:srgbClr val="F1F1F4"/>
                </a:highlight>
                <a:latin typeface="Consolas" pitchFamily="34" charset="0"/>
                <a:ea typeface="Consolas" pitchFamily="34" charset="-122"/>
                <a:cs typeface="Consolas" pitchFamily="34" charset="-120"/>
              </a:rPr>
              <a:t>fun ClickCounter(clicks: Int, onClick: () -&gt; Unit) {</a:t>
            </a:r>
            <a:endParaRPr lang="en-US" sz="1537" dirty="0"/>
          </a:p>
          <a:p>
            <a:pPr indent="0" marL="0">
              <a:lnSpc>
                <a:spcPts val="2460"/>
              </a:lnSpc>
              <a:buNone/>
            </a:pPr>
            <a:r>
              <a:rPr lang="en-US" sz="1537" dirty="0">
                <a:solidFill>
                  <a:srgbClr val="000000"/>
                </a:solidFill>
                <a:highlight>
                  <a:srgbClr val="F1F1F4"/>
                </a:highlight>
                <a:latin typeface="Consolas" pitchFamily="34" charset="0"/>
                <a:ea typeface="Consolas" pitchFamily="34" charset="-122"/>
                <a:cs typeface="Consolas" pitchFamily="34" charset="-120"/>
              </a:rPr>
              <a:t>    Button(onClick = onClick) {</a:t>
            </a:r>
            <a:endParaRPr lang="en-US" sz="1537" dirty="0"/>
          </a:p>
          <a:p>
            <a:pPr indent="0" marL="0">
              <a:lnSpc>
                <a:spcPts val="2460"/>
              </a:lnSpc>
              <a:buNone/>
            </a:pPr>
            <a:r>
              <a:rPr lang="en-US" sz="1537" dirty="0">
                <a:solidFill>
                  <a:srgbClr val="000000"/>
                </a:solidFill>
                <a:highlight>
                  <a:srgbClr val="F1F1F4"/>
                </a:highlight>
                <a:latin typeface="Consolas" pitchFamily="34" charset="0"/>
                <a:ea typeface="Consolas" pitchFamily="34" charset="-122"/>
                <a:cs typeface="Consolas" pitchFamily="34" charset="-120"/>
              </a:rPr>
              <a:t>        Text("I've been clicked $clicks times")</a:t>
            </a:r>
            <a:endParaRPr lang="en-US" sz="1537" dirty="0"/>
          </a:p>
          <a:p>
            <a:pPr indent="0" marL="0">
              <a:lnSpc>
                <a:spcPts val="2460"/>
              </a:lnSpc>
              <a:buNone/>
            </a:pPr>
            <a:r>
              <a:rPr lang="en-US" sz="1537" dirty="0">
                <a:solidFill>
                  <a:srgbClr val="000000"/>
                </a:solidFill>
                <a:highlight>
                  <a:srgbClr val="F1F1F4"/>
                </a:highlight>
                <a:latin typeface="Consolas" pitchFamily="34" charset="0"/>
                <a:ea typeface="Consolas" pitchFamily="34" charset="-122"/>
                <a:cs typeface="Consolas" pitchFamily="34" charset="-120"/>
              </a:rPr>
              <a:t>    }</a:t>
            </a:r>
            <a:endParaRPr lang="en-US" sz="1537" dirty="0"/>
          </a:p>
          <a:p>
            <a:pPr indent="0" marL="0">
              <a:lnSpc>
                <a:spcPts val="2460"/>
              </a:lnSpc>
              <a:buNone/>
            </a:pPr>
            <a:r>
              <a:rPr lang="en-US" sz="1537" dirty="0">
                <a:solidFill>
                  <a:srgbClr val="000000"/>
                </a:solidFill>
                <a:highlight>
                  <a:srgbClr val="F1F1F4"/>
                </a:highlight>
                <a:latin typeface="Consolas" pitchFamily="34" charset="0"/>
                <a:ea typeface="Consolas" pitchFamily="34" charset="-122"/>
                <a:cs typeface="Consolas" pitchFamily="34" charset="-120"/>
              </a:rPr>
              <a:t>}</a:t>
            </a:r>
            <a:endParaRPr lang="en-US" sz="1537" dirty="0"/>
          </a:p>
        </p:txBody>
      </p:sp>
      <p:sp>
        <p:nvSpPr>
          <p:cNvPr id="10" name="Text 6"/>
          <p:cNvSpPr/>
          <p:nvPr/>
        </p:nvSpPr>
        <p:spPr>
          <a:xfrm>
            <a:off x="2677716" y="3631525"/>
            <a:ext cx="9274850" cy="937260"/>
          </a:xfrm>
          <a:prstGeom prst="rect">
            <a:avLst/>
          </a:prstGeom>
          <a:noFill/>
          <a:ln/>
        </p:spPr>
        <p:txBody>
          <a:bodyPr wrap="square" rtlCol="0" anchor="t"/>
          <a:lstStyle/>
          <a:p>
            <a:pPr indent="0" marL="0">
              <a:lnSpc>
                <a:spcPts val="2460"/>
              </a:lnSpc>
              <a:buNone/>
            </a:pPr>
            <a:r>
              <a:rPr lang="en-US" sz="1537" dirty="0">
                <a:solidFill>
                  <a:srgbClr val="000000"/>
                </a:solidFill>
                <a:latin typeface="Instrument Sans" pitchFamily="34" charset="0"/>
                <a:ea typeface="Instrument Sans" pitchFamily="34" charset="-122"/>
                <a:cs typeface="Instrument Sans" pitchFamily="34" charset="-120"/>
              </a:rPr>
              <a:t>Düğmeye her tıklandığında, çağıran clicks değerini günceller. Compose, yeni değeri göstermek için lambda'yı Text işleviyle birlikte yeniden çağırır; bu işleme "recomposition" denir. Değere bağlı olmayan diğer işlevler yeniden birleştirilmez.</a:t>
            </a:r>
            <a:endParaRPr lang="en-US" sz="1537" dirty="0"/>
          </a:p>
        </p:txBody>
      </p:sp>
      <p:sp>
        <p:nvSpPr>
          <p:cNvPr id="11" name="Text 7"/>
          <p:cNvSpPr/>
          <p:nvPr/>
        </p:nvSpPr>
        <p:spPr>
          <a:xfrm>
            <a:off x="2677716" y="4788337"/>
            <a:ext cx="9274850" cy="624840"/>
          </a:xfrm>
          <a:prstGeom prst="rect">
            <a:avLst/>
          </a:prstGeom>
          <a:noFill/>
          <a:ln/>
        </p:spPr>
        <p:txBody>
          <a:bodyPr wrap="square" rtlCol="0" anchor="t"/>
          <a:lstStyle/>
          <a:p>
            <a:pPr indent="0" marL="0">
              <a:lnSpc>
                <a:spcPts val="2460"/>
              </a:lnSpc>
              <a:buNone/>
            </a:pPr>
            <a:r>
              <a:rPr lang="en-US" sz="1537" dirty="0">
                <a:solidFill>
                  <a:srgbClr val="000000"/>
                </a:solidFill>
                <a:latin typeface="Instrument Sans" pitchFamily="34" charset="0"/>
                <a:ea typeface="Instrument Sans" pitchFamily="34" charset="-122"/>
                <a:cs typeface="Instrument Sans" pitchFamily="34" charset="-120"/>
              </a:rPr>
              <a:t>Tüm UI ağacını yeniden oluşturmak hesaplama açısından pahalı olabilir ve bu da hesaplama gücünü ve pil ömrünü tüketir. </a:t>
            </a:r>
            <a:pPr indent="0" marL="0">
              <a:lnSpc>
                <a:spcPts val="2460"/>
              </a:lnSpc>
              <a:buNone/>
            </a:pPr>
            <a:r>
              <a:rPr lang="en-US" sz="1537" u="sng" dirty="0">
                <a:solidFill>
                  <a:srgbClr val="000000"/>
                </a:solidFill>
                <a:latin typeface="Instrument Sans" pitchFamily="34" charset="0"/>
                <a:ea typeface="Instrument Sans" pitchFamily="34" charset="-122"/>
                <a:cs typeface="Instrument Sans" pitchFamily="34" charset="-120"/>
              </a:rPr>
              <a:t>Compose, bu akıllı yeniden birleştirme ile bu sorunu çözer.</a:t>
            </a:r>
            <a:endParaRPr lang="en-US" sz="1537" dirty="0"/>
          </a:p>
        </p:txBody>
      </p:sp>
      <p:sp>
        <p:nvSpPr>
          <p:cNvPr id="12" name="Shape 8"/>
          <p:cNvSpPr/>
          <p:nvPr/>
        </p:nvSpPr>
        <p:spPr>
          <a:xfrm>
            <a:off x="2677716" y="5632728"/>
            <a:ext cx="9274850" cy="2059543"/>
          </a:xfrm>
          <a:prstGeom prst="roundRect">
            <a:avLst>
              <a:gd name="adj" fmla="val 4266"/>
            </a:avLst>
          </a:prstGeom>
          <a:solidFill>
            <a:srgbClr val="D4D6DD"/>
          </a:solidFill>
          <a:ln/>
        </p:spPr>
      </p:sp>
      <p:pic>
        <p:nvPicPr>
          <p:cNvPr id="13" name="Image 2" descr="preencoded.png">    </p:cNvPr>
          <p:cNvPicPr>
            <a:picLocks noChangeAspect="1"/>
          </p:cNvPicPr>
          <p:nvPr/>
        </p:nvPicPr>
        <p:blipFill>
          <a:blip r:embed="rId3"/>
          <a:stretch>
            <a:fillRect/>
          </a:stretch>
        </p:blipFill>
        <p:spPr>
          <a:xfrm>
            <a:off x="2872859" y="5934313"/>
            <a:ext cx="243959" cy="195143"/>
          </a:xfrm>
          <a:prstGeom prst="rect">
            <a:avLst/>
          </a:prstGeom>
        </p:spPr>
      </p:pic>
      <p:sp>
        <p:nvSpPr>
          <p:cNvPr id="14" name="Text 9"/>
          <p:cNvSpPr/>
          <p:nvPr/>
        </p:nvSpPr>
        <p:spPr>
          <a:xfrm>
            <a:off x="3311962" y="5857042"/>
            <a:ext cx="8445460" cy="1562100"/>
          </a:xfrm>
          <a:prstGeom prst="rect">
            <a:avLst/>
          </a:prstGeom>
          <a:noFill/>
          <a:ln/>
        </p:spPr>
        <p:txBody>
          <a:bodyPr wrap="square" rtlCol="0" anchor="t"/>
          <a:lstStyle/>
          <a:p>
            <a:pPr indent="0" marL="0">
              <a:lnSpc>
                <a:spcPts val="2460"/>
              </a:lnSpc>
              <a:buNone/>
            </a:pPr>
            <a:r>
              <a:rPr lang="en-US" sz="1537" dirty="0">
                <a:solidFill>
                  <a:srgbClr val="000000"/>
                </a:solidFill>
                <a:latin typeface="Instrument Sans" pitchFamily="34" charset="0"/>
                <a:ea typeface="Instrument Sans" pitchFamily="34" charset="-122"/>
                <a:cs typeface="Instrument Sans" pitchFamily="34" charset="-120"/>
              </a:rPr>
              <a:t>Recomposition, girdiler değiştiğinde oluşturulabilir işlevlerinizi yeniden çağırma işlemidir. Bu, işlevin girdileri değiştiğinde gerçekleşir. Compose yeni girdilere göre yeniden birleştirme yaparken, yalnızca değişmiş olabilecek fonksiyonları veya lambdaları çağırır ve diğerlerini atlar. Değişen parametrelere sahip olmayan tüm fonksiyonları veya lambdaları atlayarak, Compose verimli bir şekilde yeniden oluşturabilir.</a:t>
            </a:r>
            <a:endParaRPr lang="en-US" sz="1537" dirty="0"/>
          </a:p>
        </p:txBody>
      </p:sp>
      <p:pic>
        <p:nvPicPr>
          <p:cNvPr id="15"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929414" y="767120"/>
            <a:ext cx="9088160" cy="316706"/>
          </a:xfrm>
          <a:prstGeom prst="rect">
            <a:avLst/>
          </a:prstGeom>
          <a:noFill/>
          <a:ln/>
        </p:spPr>
        <p:txBody>
          <a:bodyPr wrap="none" rtlCol="0" anchor="t"/>
          <a:lstStyle/>
          <a:p>
            <a:pPr algn="l" marL="342900" indent="-342900">
              <a:lnSpc>
                <a:spcPts val="2494"/>
              </a:lnSpc>
              <a:buSzPct val="100000"/>
              <a:buChar char="•"/>
            </a:pPr>
            <a:r>
              <a:rPr lang="en-US" sz="1559" dirty="0">
                <a:solidFill>
                  <a:srgbClr val="000000"/>
                </a:solidFill>
                <a:latin typeface="Instrument Sans" pitchFamily="34" charset="0"/>
                <a:ea typeface="Instrument Sans" pitchFamily="34" charset="-122"/>
                <a:cs typeface="Instrument Sans" pitchFamily="34" charset="-120"/>
              </a:rPr>
              <a:t>Shared Object özelliğine yazma,</a:t>
            </a:r>
            <a:endParaRPr lang="en-US" sz="1559" dirty="0"/>
          </a:p>
        </p:txBody>
      </p:sp>
      <p:sp>
        <p:nvSpPr>
          <p:cNvPr id="7" name="Text 3"/>
          <p:cNvSpPr/>
          <p:nvPr/>
        </p:nvSpPr>
        <p:spPr>
          <a:xfrm>
            <a:off x="2929414" y="1163003"/>
            <a:ext cx="9088160" cy="316706"/>
          </a:xfrm>
          <a:prstGeom prst="rect">
            <a:avLst/>
          </a:prstGeom>
          <a:noFill/>
          <a:ln/>
        </p:spPr>
        <p:txBody>
          <a:bodyPr wrap="none" rtlCol="0" anchor="t"/>
          <a:lstStyle/>
          <a:p>
            <a:pPr algn="l" marL="342900" indent="-342900">
              <a:lnSpc>
                <a:spcPts val="2494"/>
              </a:lnSpc>
              <a:buSzPct val="100000"/>
              <a:buChar char="•"/>
            </a:pPr>
            <a:r>
              <a:rPr lang="en-US" sz="1559" dirty="0">
                <a:solidFill>
                  <a:srgbClr val="000000"/>
                </a:solidFill>
                <a:latin typeface="Instrument Sans" pitchFamily="34" charset="0"/>
                <a:ea typeface="Instrument Sans" pitchFamily="34" charset="-122"/>
                <a:cs typeface="Instrument Sans" pitchFamily="34" charset="-120"/>
              </a:rPr>
              <a:t>ViewModel'de bir observable güncelleme,</a:t>
            </a:r>
            <a:endParaRPr lang="en-US" sz="1559" dirty="0"/>
          </a:p>
        </p:txBody>
      </p:sp>
      <p:sp>
        <p:nvSpPr>
          <p:cNvPr id="8" name="Text 4"/>
          <p:cNvSpPr/>
          <p:nvPr/>
        </p:nvSpPr>
        <p:spPr>
          <a:xfrm>
            <a:off x="2929414" y="1558885"/>
            <a:ext cx="9088160" cy="633413"/>
          </a:xfrm>
          <a:prstGeom prst="rect">
            <a:avLst/>
          </a:prstGeom>
          <a:noFill/>
          <a:ln/>
        </p:spPr>
        <p:txBody>
          <a:bodyPr wrap="square" rtlCol="0" anchor="t"/>
          <a:lstStyle/>
          <a:p>
            <a:pPr algn="l" marL="342900" indent="-342900">
              <a:lnSpc>
                <a:spcPts val="2494"/>
              </a:lnSpc>
              <a:buSzPct val="100000"/>
              <a:buChar char="•"/>
            </a:pPr>
            <a:r>
              <a:rPr lang="en-US" sz="1559" dirty="0">
                <a:solidFill>
                  <a:srgbClr val="000000"/>
                </a:solidFill>
                <a:latin typeface="Instrument Sans" pitchFamily="34" charset="0"/>
                <a:ea typeface="Instrument Sans" pitchFamily="34" charset="-122"/>
                <a:cs typeface="Instrument Sans" pitchFamily="34" charset="-120"/>
              </a:rPr>
              <a:t>Shared Preferences güncelleme gibi işlemler yapmanız gerekiyorsa, bunu bir arka plan coroutine'inde yapın ve değer sonucunu parametre olarak Composable fonksiyona aktarın.</a:t>
            </a:r>
            <a:endParaRPr lang="en-US" sz="1559" dirty="0"/>
          </a:p>
        </p:txBody>
      </p:sp>
      <p:sp>
        <p:nvSpPr>
          <p:cNvPr id="9" name="Text 5"/>
          <p:cNvSpPr/>
          <p:nvPr/>
        </p:nvSpPr>
        <p:spPr>
          <a:xfrm>
            <a:off x="2612708" y="2414945"/>
            <a:ext cx="9404866" cy="1266825"/>
          </a:xfrm>
          <a:prstGeom prst="rect">
            <a:avLst/>
          </a:prstGeom>
          <a:noFill/>
          <a:ln/>
        </p:spPr>
        <p:txBody>
          <a:bodyPr wrap="square" rtlCol="0" anchor="t"/>
          <a:lstStyle/>
          <a:p>
            <a:pPr indent="0" marL="0">
              <a:lnSpc>
                <a:spcPts val="2494"/>
              </a:lnSpc>
              <a:buNone/>
            </a:pPr>
            <a:r>
              <a:rPr lang="en-US" sz="1559" b="1" dirty="0">
                <a:solidFill>
                  <a:srgbClr val="000000"/>
                </a:solidFill>
                <a:latin typeface="Instrument Sans" pitchFamily="34" charset="0"/>
                <a:ea typeface="Instrument Sans" pitchFamily="34" charset="-122"/>
                <a:cs typeface="Instrument Sans" pitchFamily="34" charset="-120"/>
              </a:rPr>
              <a:t>Örnek olarak, bu kod SharedPreferences'daki bir değeri güncellemek için bir composable oluşturur. </a:t>
            </a:r>
            <a:pPr indent="0" marL="0">
              <a:lnSpc>
                <a:spcPts val="2494"/>
              </a:lnSpc>
              <a:buNone/>
            </a:pPr>
            <a:r>
              <a:rPr lang="en-US" sz="1559" dirty="0">
                <a:solidFill>
                  <a:srgbClr val="000000"/>
                </a:solidFill>
                <a:latin typeface="Instrument Sans" pitchFamily="34" charset="0"/>
                <a:ea typeface="Instrument Sans" pitchFamily="34" charset="-122"/>
                <a:cs typeface="Instrument Sans" pitchFamily="34" charset="-120"/>
              </a:rPr>
              <a:t>Composable, paylaşılan tercihlerin kendisini okumamalı veya yazmamalıdır. Bunun yerine, bu kod okuma ve yazma işlemlerini bir arka plan coroutine içerisinde bir ViewModel'e taşır. Uygulama mantığı, güncellemeyi tetiklemek için geçerli değeri bir callback ile iletir.</a:t>
            </a:r>
            <a:endParaRPr lang="en-US" sz="1559" dirty="0"/>
          </a:p>
        </p:txBody>
      </p:sp>
      <p:sp>
        <p:nvSpPr>
          <p:cNvPr id="10" name="Shape 6"/>
          <p:cNvSpPr/>
          <p:nvPr/>
        </p:nvSpPr>
        <p:spPr>
          <a:xfrm>
            <a:off x="2612708" y="3904417"/>
            <a:ext cx="9404866" cy="3780711"/>
          </a:xfrm>
          <a:prstGeom prst="roundRect">
            <a:avLst>
              <a:gd name="adj" fmla="val 2357"/>
            </a:avLst>
          </a:prstGeom>
          <a:solidFill>
            <a:srgbClr val="F1F1F4"/>
          </a:solidFill>
          <a:ln/>
        </p:spPr>
      </p:sp>
      <p:sp>
        <p:nvSpPr>
          <p:cNvPr id="11" name="Shape 7"/>
          <p:cNvSpPr/>
          <p:nvPr/>
        </p:nvSpPr>
        <p:spPr>
          <a:xfrm>
            <a:off x="2602825" y="3904417"/>
            <a:ext cx="9424630" cy="3780711"/>
          </a:xfrm>
          <a:prstGeom prst="roundRect">
            <a:avLst>
              <a:gd name="adj" fmla="val 786"/>
            </a:avLst>
          </a:prstGeom>
          <a:solidFill>
            <a:srgbClr val="F1F1F4"/>
          </a:solidFill>
          <a:ln/>
        </p:spPr>
      </p:sp>
      <p:sp>
        <p:nvSpPr>
          <p:cNvPr id="12" name="Text 8"/>
          <p:cNvSpPr/>
          <p:nvPr/>
        </p:nvSpPr>
        <p:spPr>
          <a:xfrm>
            <a:off x="2800707" y="4052888"/>
            <a:ext cx="9028867" cy="3483769"/>
          </a:xfrm>
          <a:prstGeom prst="rect">
            <a:avLst/>
          </a:prstGeom>
          <a:noFill/>
          <a:ln/>
        </p:spPr>
        <p:txBody>
          <a:bodyPr wrap="square" rtlCol="0" anchor="t"/>
          <a:lstStyle/>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@Composable</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fun SharedPrefsToggle(</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    text: String,</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    value: Boolean,</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    onValueChanged: (Boolean) -&gt; Unit</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 {</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    Row {</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        Text(text)</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        Checkbox(checked = value, onCheckedChange = onValueChanged)</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    }</a:t>
            </a:r>
            <a:endParaRPr lang="en-US" sz="1559" dirty="0"/>
          </a:p>
          <a:p>
            <a:pPr indent="0" marL="0">
              <a:lnSpc>
                <a:spcPts val="2494"/>
              </a:lnSpc>
              <a:buNone/>
            </a:pPr>
            <a:r>
              <a:rPr lang="en-US" sz="1559" dirty="0">
                <a:solidFill>
                  <a:srgbClr val="000000"/>
                </a:solidFill>
                <a:highlight>
                  <a:srgbClr val="F1F1F4"/>
                </a:highlight>
                <a:latin typeface="Consolas" pitchFamily="34" charset="0"/>
                <a:ea typeface="Consolas" pitchFamily="34" charset="-122"/>
                <a:cs typeface="Consolas" pitchFamily="34" charset="-120"/>
              </a:rPr>
              <a:t>}</a:t>
            </a:r>
            <a:endParaRPr lang="en-US" sz="1559"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41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33410"/>
          </a:xfrm>
          <a:prstGeom prst="rect">
            <a:avLst/>
          </a:prstGeom>
        </p:spPr>
      </p:pic>
      <p:sp>
        <p:nvSpPr>
          <p:cNvPr id="5" name="Shape 1"/>
          <p:cNvSpPr/>
          <p:nvPr/>
        </p:nvSpPr>
        <p:spPr>
          <a:xfrm>
            <a:off x="0" y="0"/>
            <a:ext cx="14630400" cy="8233410"/>
          </a:xfrm>
          <a:prstGeom prst="rect">
            <a:avLst/>
          </a:prstGeom>
          <a:solidFill>
            <a:srgbClr val="FFFFFF">
              <a:alpha val="85000"/>
            </a:srgbClr>
          </a:solidFill>
          <a:ln/>
        </p:spPr>
      </p:sp>
      <p:sp>
        <p:nvSpPr>
          <p:cNvPr id="6" name="Text 2"/>
          <p:cNvSpPr/>
          <p:nvPr/>
        </p:nvSpPr>
        <p:spPr>
          <a:xfrm>
            <a:off x="2435543" y="749856"/>
            <a:ext cx="9759196" cy="1643658"/>
          </a:xfrm>
          <a:prstGeom prst="rect">
            <a:avLst/>
          </a:prstGeom>
          <a:noFill/>
          <a:ln/>
        </p:spPr>
        <p:txBody>
          <a:bodyPr wrap="square" rtlCol="0" anchor="t"/>
          <a:lstStyle/>
          <a:p>
            <a:pPr indent="0" marL="0">
              <a:lnSpc>
                <a:spcPts val="2588"/>
              </a:lnSpc>
              <a:buNone/>
            </a:pPr>
            <a:r>
              <a:rPr lang="en-US" sz="1618" dirty="0">
                <a:solidFill>
                  <a:srgbClr val="000000"/>
                </a:solidFill>
                <a:latin typeface="Instrument Sans" pitchFamily="34" charset="0"/>
                <a:ea typeface="Instrument Sans" pitchFamily="34" charset="-122"/>
                <a:cs typeface="Instrument Sans" pitchFamily="34" charset="-120"/>
              </a:rPr>
              <a:t>Composable bir fonksiyonun koduna bakarsanız, kodun göründüğü sırada çalıştırıldığını varsayabilirsiniz. Ancak bu her zaman doğru değildir. </a:t>
            </a:r>
            <a:pPr indent="0" marL="0">
              <a:lnSpc>
                <a:spcPts val="2588"/>
              </a:lnSpc>
              <a:buNone/>
            </a:pPr>
            <a:r>
              <a:rPr lang="en-US" sz="1618" b="1" dirty="0">
                <a:solidFill>
                  <a:srgbClr val="000000"/>
                </a:solidFill>
                <a:latin typeface="Instrument Sans" pitchFamily="34" charset="0"/>
                <a:ea typeface="Instrument Sans" pitchFamily="34" charset="-122"/>
                <a:cs typeface="Instrument Sans" pitchFamily="34" charset="-120"/>
              </a:rPr>
              <a:t>Composable bir fonksiyon diğer composable fonksiyonlara çağrılar içeriyorsa, bu fonksiyonlar herhangi bir sırada çalışabilir. </a:t>
            </a:r>
            <a:pPr indent="0" marL="0">
              <a:lnSpc>
                <a:spcPts val="2588"/>
              </a:lnSpc>
              <a:buNone/>
            </a:pPr>
            <a:r>
              <a:rPr lang="en-US" sz="1618" dirty="0">
                <a:solidFill>
                  <a:srgbClr val="000000"/>
                </a:solidFill>
                <a:latin typeface="Instrument Sans" pitchFamily="34" charset="0"/>
                <a:ea typeface="Instrument Sans" pitchFamily="34" charset="-122"/>
                <a:cs typeface="Instrument Sans" pitchFamily="34" charset="-120"/>
              </a:rPr>
              <a:t>Compose, bazı UI öğelerinin diğerlerinden daha yüksek önceliğe sahip olduğunu kabul etme ve önce onları çizme seçeneğine sahiptir.</a:t>
            </a:r>
            <a:endParaRPr lang="en-US" sz="1618" dirty="0"/>
          </a:p>
        </p:txBody>
      </p:sp>
      <p:sp>
        <p:nvSpPr>
          <p:cNvPr id="7" name="Text 3"/>
          <p:cNvSpPr/>
          <p:nvPr/>
        </p:nvSpPr>
        <p:spPr>
          <a:xfrm>
            <a:off x="2435543" y="2624614"/>
            <a:ext cx="9759196" cy="328732"/>
          </a:xfrm>
          <a:prstGeom prst="rect">
            <a:avLst/>
          </a:prstGeom>
          <a:noFill/>
          <a:ln/>
        </p:spPr>
        <p:txBody>
          <a:bodyPr wrap="none" rtlCol="0" anchor="t"/>
          <a:lstStyle/>
          <a:p>
            <a:pPr indent="0" marL="0">
              <a:lnSpc>
                <a:spcPts val="2588"/>
              </a:lnSpc>
              <a:buNone/>
            </a:pPr>
            <a:r>
              <a:rPr lang="en-US" sz="1618" dirty="0">
                <a:solidFill>
                  <a:srgbClr val="000000"/>
                </a:solidFill>
                <a:latin typeface="Instrument Sans" pitchFamily="34" charset="0"/>
                <a:ea typeface="Instrument Sans" pitchFamily="34" charset="-122"/>
                <a:cs typeface="Instrument Sans" pitchFamily="34" charset="-120"/>
              </a:rPr>
              <a:t>Örneğin, bir sekme düzeninde üç ekran çizmek için aşağıdaki gibi bir kodunuz olduğunu varsayalım:</a:t>
            </a:r>
            <a:endParaRPr lang="en-US" sz="1618" dirty="0"/>
          </a:p>
        </p:txBody>
      </p:sp>
      <p:sp>
        <p:nvSpPr>
          <p:cNvPr id="8" name="Shape 4"/>
          <p:cNvSpPr/>
          <p:nvPr/>
        </p:nvSpPr>
        <p:spPr>
          <a:xfrm>
            <a:off x="2435543" y="3184446"/>
            <a:ext cx="9759196" cy="2937986"/>
          </a:xfrm>
          <a:prstGeom prst="roundRect">
            <a:avLst>
              <a:gd name="adj" fmla="val 3147"/>
            </a:avLst>
          </a:prstGeom>
          <a:solidFill>
            <a:srgbClr val="F1F1F4"/>
          </a:solidFill>
          <a:ln/>
        </p:spPr>
      </p:sp>
      <p:sp>
        <p:nvSpPr>
          <p:cNvPr id="9" name="Shape 5"/>
          <p:cNvSpPr/>
          <p:nvPr/>
        </p:nvSpPr>
        <p:spPr>
          <a:xfrm>
            <a:off x="2425303" y="3184446"/>
            <a:ext cx="9779675" cy="2937986"/>
          </a:xfrm>
          <a:prstGeom prst="roundRect">
            <a:avLst>
              <a:gd name="adj" fmla="val 1049"/>
            </a:avLst>
          </a:prstGeom>
          <a:solidFill>
            <a:srgbClr val="F1F1F4"/>
          </a:solidFill>
          <a:ln/>
        </p:spPr>
      </p:sp>
      <p:sp>
        <p:nvSpPr>
          <p:cNvPr id="10" name="Text 6"/>
          <p:cNvSpPr/>
          <p:nvPr/>
        </p:nvSpPr>
        <p:spPr>
          <a:xfrm>
            <a:off x="2630686" y="3338513"/>
            <a:ext cx="9368909" cy="2629853"/>
          </a:xfrm>
          <a:prstGeom prst="rect">
            <a:avLst/>
          </a:prstGeom>
          <a:noFill/>
          <a:ln/>
        </p:spPr>
        <p:txBody>
          <a:bodyPr wrap="square" rtlCol="0" anchor="t"/>
          <a:lstStyle/>
          <a:p>
            <a:pPr indent="0" marL="0">
              <a:lnSpc>
                <a:spcPts val="2588"/>
              </a:lnSpc>
              <a:buNone/>
            </a:pPr>
            <a:r>
              <a:rPr lang="en-US" sz="1618" dirty="0">
                <a:solidFill>
                  <a:srgbClr val="000000"/>
                </a:solidFill>
                <a:highlight>
                  <a:srgbClr val="F1F1F4"/>
                </a:highlight>
                <a:latin typeface="Consolas" pitchFamily="34" charset="0"/>
                <a:ea typeface="Consolas" pitchFamily="34" charset="-122"/>
                <a:cs typeface="Consolas" pitchFamily="34" charset="-120"/>
              </a:rPr>
              <a:t>@Composable</a:t>
            </a:r>
            <a:endParaRPr lang="en-US" sz="1618" dirty="0"/>
          </a:p>
          <a:p>
            <a:pPr indent="0" marL="0">
              <a:lnSpc>
                <a:spcPts val="2588"/>
              </a:lnSpc>
              <a:buNone/>
            </a:pPr>
            <a:r>
              <a:rPr lang="en-US" sz="1618" dirty="0">
                <a:solidFill>
                  <a:srgbClr val="000000"/>
                </a:solidFill>
                <a:highlight>
                  <a:srgbClr val="F1F1F4"/>
                </a:highlight>
                <a:latin typeface="Consolas" pitchFamily="34" charset="0"/>
                <a:ea typeface="Consolas" pitchFamily="34" charset="-122"/>
                <a:cs typeface="Consolas" pitchFamily="34" charset="-120"/>
              </a:rPr>
              <a:t>fun ButtonRow() {</a:t>
            </a:r>
            <a:endParaRPr lang="en-US" sz="1618" dirty="0"/>
          </a:p>
          <a:p>
            <a:pPr indent="0" marL="0">
              <a:lnSpc>
                <a:spcPts val="2588"/>
              </a:lnSpc>
              <a:buNone/>
            </a:pPr>
            <a:r>
              <a:rPr lang="en-US" sz="1618" dirty="0">
                <a:solidFill>
                  <a:srgbClr val="000000"/>
                </a:solidFill>
                <a:highlight>
                  <a:srgbClr val="F1F1F4"/>
                </a:highlight>
                <a:latin typeface="Consolas" pitchFamily="34" charset="0"/>
                <a:ea typeface="Consolas" pitchFamily="34" charset="-122"/>
                <a:cs typeface="Consolas" pitchFamily="34" charset="-120"/>
              </a:rPr>
              <a:t>    MyFancyNavigation {</a:t>
            </a:r>
            <a:endParaRPr lang="en-US" sz="1618" dirty="0"/>
          </a:p>
          <a:p>
            <a:pPr indent="0" marL="0">
              <a:lnSpc>
                <a:spcPts val="2588"/>
              </a:lnSpc>
              <a:buNone/>
            </a:pPr>
            <a:r>
              <a:rPr lang="en-US" sz="1618" dirty="0">
                <a:solidFill>
                  <a:srgbClr val="000000"/>
                </a:solidFill>
                <a:highlight>
                  <a:srgbClr val="F1F1F4"/>
                </a:highlight>
                <a:latin typeface="Consolas" pitchFamily="34" charset="0"/>
                <a:ea typeface="Consolas" pitchFamily="34" charset="-122"/>
                <a:cs typeface="Consolas" pitchFamily="34" charset="-120"/>
              </a:rPr>
              <a:t>        StartScreen()</a:t>
            </a:r>
            <a:endParaRPr lang="en-US" sz="1618" dirty="0"/>
          </a:p>
          <a:p>
            <a:pPr indent="0" marL="0">
              <a:lnSpc>
                <a:spcPts val="2588"/>
              </a:lnSpc>
              <a:buNone/>
            </a:pPr>
            <a:r>
              <a:rPr lang="en-US" sz="1618" dirty="0">
                <a:solidFill>
                  <a:srgbClr val="000000"/>
                </a:solidFill>
                <a:highlight>
                  <a:srgbClr val="F1F1F4"/>
                </a:highlight>
                <a:latin typeface="Consolas" pitchFamily="34" charset="0"/>
                <a:ea typeface="Consolas" pitchFamily="34" charset="-122"/>
                <a:cs typeface="Consolas" pitchFamily="34" charset="-120"/>
              </a:rPr>
              <a:t>        MiddleScreen()</a:t>
            </a:r>
            <a:endParaRPr lang="en-US" sz="1618" dirty="0"/>
          </a:p>
          <a:p>
            <a:pPr indent="0" marL="0">
              <a:lnSpc>
                <a:spcPts val="2588"/>
              </a:lnSpc>
              <a:buNone/>
            </a:pPr>
            <a:r>
              <a:rPr lang="en-US" sz="1618" dirty="0">
                <a:solidFill>
                  <a:srgbClr val="000000"/>
                </a:solidFill>
                <a:highlight>
                  <a:srgbClr val="F1F1F4"/>
                </a:highlight>
                <a:latin typeface="Consolas" pitchFamily="34" charset="0"/>
                <a:ea typeface="Consolas" pitchFamily="34" charset="-122"/>
                <a:cs typeface="Consolas" pitchFamily="34" charset="-120"/>
              </a:rPr>
              <a:t>        EndScreen()</a:t>
            </a:r>
            <a:endParaRPr lang="en-US" sz="1618" dirty="0"/>
          </a:p>
          <a:p>
            <a:pPr indent="0" marL="0">
              <a:lnSpc>
                <a:spcPts val="2588"/>
              </a:lnSpc>
              <a:buNone/>
            </a:pPr>
            <a:r>
              <a:rPr lang="en-US" sz="1618" dirty="0">
                <a:solidFill>
                  <a:srgbClr val="000000"/>
                </a:solidFill>
                <a:highlight>
                  <a:srgbClr val="F1F1F4"/>
                </a:highlight>
                <a:latin typeface="Consolas" pitchFamily="34" charset="0"/>
                <a:ea typeface="Consolas" pitchFamily="34" charset="-122"/>
                <a:cs typeface="Consolas" pitchFamily="34" charset="-120"/>
              </a:rPr>
              <a:t>    }</a:t>
            </a:r>
            <a:endParaRPr lang="en-US" sz="1618" dirty="0"/>
          </a:p>
          <a:p>
            <a:pPr indent="0" marL="0">
              <a:lnSpc>
                <a:spcPts val="2588"/>
              </a:lnSpc>
              <a:buNone/>
            </a:pPr>
            <a:r>
              <a:rPr lang="en-US" sz="1618" dirty="0">
                <a:solidFill>
                  <a:srgbClr val="000000"/>
                </a:solidFill>
                <a:highlight>
                  <a:srgbClr val="F1F1F4"/>
                </a:highlight>
                <a:latin typeface="Consolas" pitchFamily="34" charset="0"/>
                <a:ea typeface="Consolas" pitchFamily="34" charset="-122"/>
                <a:cs typeface="Consolas" pitchFamily="34" charset="-120"/>
              </a:rPr>
              <a:t>}</a:t>
            </a:r>
            <a:endParaRPr lang="en-US" sz="1618" dirty="0"/>
          </a:p>
        </p:txBody>
      </p:sp>
      <p:sp>
        <p:nvSpPr>
          <p:cNvPr id="11" name="Text 7"/>
          <p:cNvSpPr/>
          <p:nvPr/>
        </p:nvSpPr>
        <p:spPr>
          <a:xfrm>
            <a:off x="2435543" y="6353532"/>
            <a:ext cx="9759196" cy="1314926"/>
          </a:xfrm>
          <a:prstGeom prst="rect">
            <a:avLst/>
          </a:prstGeom>
          <a:noFill/>
          <a:ln/>
        </p:spPr>
        <p:txBody>
          <a:bodyPr wrap="square" rtlCol="0" anchor="t"/>
          <a:lstStyle/>
          <a:p>
            <a:pPr indent="0" marL="0">
              <a:lnSpc>
                <a:spcPts val="2588"/>
              </a:lnSpc>
              <a:buNone/>
            </a:pPr>
            <a:r>
              <a:rPr lang="en-US" sz="1618" u="sng" dirty="0">
                <a:solidFill>
                  <a:srgbClr val="000000"/>
                </a:solidFill>
                <a:latin typeface="Instrument Sans" pitchFamily="34" charset="0"/>
                <a:ea typeface="Instrument Sans" pitchFamily="34" charset="-122"/>
                <a:cs typeface="Instrument Sans" pitchFamily="34" charset="-120"/>
              </a:rPr>
              <a:t>StartScreen, MiddleScreen ve EndScreen çağrıları herhangi bir sırada gerçekleşebilir. Bu, örneğin StartScreen() işlevinin global bir değişkeni ayarlamasını (yan etki) ve MiddleScreen() işlevinin bu değişiklikten yararlanmasını sağlayamayacağınız anlamına gelir. Bunun yerine, bu işlevlerin her birinin kendi içinde bağımsız olması gerekir.</a:t>
            </a:r>
            <a:endParaRPr lang="en-US" sz="1618"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363801"/>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11363801"/>
          </a:xfrm>
          <a:prstGeom prst="rect">
            <a:avLst/>
          </a:prstGeom>
        </p:spPr>
      </p:pic>
      <p:sp>
        <p:nvSpPr>
          <p:cNvPr id="5" name="Shape 1"/>
          <p:cNvSpPr/>
          <p:nvPr/>
        </p:nvSpPr>
        <p:spPr>
          <a:xfrm>
            <a:off x="0" y="0"/>
            <a:ext cx="14630400" cy="11363801"/>
          </a:xfrm>
          <a:prstGeom prst="rect">
            <a:avLst/>
          </a:prstGeom>
          <a:solidFill>
            <a:srgbClr val="FFFFFF">
              <a:alpha val="85000"/>
            </a:srgbClr>
          </a:solidFill>
          <a:ln/>
        </p:spPr>
      </p:sp>
      <p:sp>
        <p:nvSpPr>
          <p:cNvPr id="6" name="Text 2"/>
          <p:cNvSpPr/>
          <p:nvPr/>
        </p:nvSpPr>
        <p:spPr>
          <a:xfrm>
            <a:off x="3621167" y="567571"/>
            <a:ext cx="7388066" cy="994886"/>
          </a:xfrm>
          <a:prstGeom prst="rect">
            <a:avLst/>
          </a:prstGeom>
          <a:noFill/>
          <a:ln/>
        </p:spPr>
        <p:txBody>
          <a:bodyPr wrap="square" rtlCol="0" anchor="t"/>
          <a:lstStyle/>
          <a:p>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Composable bir işlev çağrıldığında, çağrı, çağırandan farklı bir iş parçacığında gerçekleşebilir. Bu da, hem bu tür kodlar iş parçacığı güvenli olmadığından hem de iş parçacığı güvenli lambda'nın kabul edilemez bir side-effect olduğundan, composable bir lambda'daki değişkenleri değiştiren koddan kaçınılması gerektiği anlamına gelir.</a:t>
            </a:r>
            <a:endParaRPr lang="en-US" sz="1225" dirty="0"/>
          </a:p>
        </p:txBody>
      </p:sp>
      <p:sp>
        <p:nvSpPr>
          <p:cNvPr id="7" name="Shape 3"/>
          <p:cNvSpPr/>
          <p:nvPr/>
        </p:nvSpPr>
        <p:spPr>
          <a:xfrm>
            <a:off x="3621167" y="1737360"/>
            <a:ext cx="7388066" cy="2969062"/>
          </a:xfrm>
          <a:prstGeom prst="roundRect">
            <a:avLst>
              <a:gd name="adj" fmla="val 2357"/>
            </a:avLst>
          </a:prstGeom>
          <a:solidFill>
            <a:srgbClr val="F1F1F4"/>
          </a:solidFill>
          <a:ln/>
        </p:spPr>
      </p:sp>
      <p:sp>
        <p:nvSpPr>
          <p:cNvPr id="8" name="Shape 4"/>
          <p:cNvSpPr/>
          <p:nvPr/>
        </p:nvSpPr>
        <p:spPr>
          <a:xfrm>
            <a:off x="3613428" y="1737360"/>
            <a:ext cx="7403544" cy="2969062"/>
          </a:xfrm>
          <a:prstGeom prst="roundRect">
            <a:avLst>
              <a:gd name="adj" fmla="val 786"/>
            </a:avLst>
          </a:prstGeom>
          <a:solidFill>
            <a:srgbClr val="F1F1F4"/>
          </a:solidFill>
          <a:ln/>
        </p:spPr>
      </p:sp>
      <p:sp>
        <p:nvSpPr>
          <p:cNvPr id="9" name="Text 5"/>
          <p:cNvSpPr/>
          <p:nvPr/>
        </p:nvSpPr>
        <p:spPr>
          <a:xfrm>
            <a:off x="3768923" y="1853922"/>
            <a:ext cx="7092553" cy="2735937"/>
          </a:xfrm>
          <a:prstGeom prst="rect">
            <a:avLst/>
          </a:prstGeom>
          <a:noFill/>
          <a:ln/>
        </p:spPr>
        <p:txBody>
          <a:bodyPr wrap="square" rtlCol="0" anchor="t"/>
          <a:lstStyle/>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@Composable</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fun ListComposable(myList: List&lt;String&gt;)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Row(horizontalArrangement = Arrangement.SpaceBetween)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Column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for (item in myList)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Text("Item: $item")</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Text("Count: ${myList.size}")</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a:t>
            </a:r>
            <a:endParaRPr lang="en-US" sz="1225" dirty="0"/>
          </a:p>
        </p:txBody>
      </p:sp>
      <p:sp>
        <p:nvSpPr>
          <p:cNvPr id="10" name="Text 6"/>
          <p:cNvSpPr/>
          <p:nvPr/>
        </p:nvSpPr>
        <p:spPr>
          <a:xfrm>
            <a:off x="3621167" y="4881324"/>
            <a:ext cx="7388066" cy="746165"/>
          </a:xfrm>
          <a:prstGeom prst="rect">
            <a:avLst/>
          </a:prstGeom>
          <a:noFill/>
          <a:ln/>
        </p:spPr>
        <p:txBody>
          <a:bodyPr wrap="square" rtlCol="0" anchor="t"/>
          <a:lstStyle/>
          <a:p>
            <a:pPr indent="0" marL="0">
              <a:lnSpc>
                <a:spcPts val="1960"/>
              </a:lnSpc>
              <a:buNone/>
            </a:pPr>
            <a:r>
              <a:rPr lang="en-US" sz="1225" u="sng" dirty="0">
                <a:solidFill>
                  <a:srgbClr val="000000"/>
                </a:solidFill>
                <a:latin typeface="Instrument Sans" pitchFamily="34" charset="0"/>
                <a:ea typeface="Instrument Sans" pitchFamily="34" charset="-122"/>
                <a:cs typeface="Instrument Sans" pitchFamily="34" charset="-120"/>
              </a:rPr>
              <a:t>Bu kod side-effectsizdir ve giriş listesini UI'ye dönüştürür. Bu, küçük bir listeyi görüntülemek için harika bir koddur. Ancak, işlev yerel bir değişkene yazıyorsa, bu kod iş parçacığı güvenli veya doğru olmayacaktır:</a:t>
            </a:r>
            <a:endParaRPr lang="en-US" sz="1225" dirty="0"/>
          </a:p>
        </p:txBody>
      </p:sp>
      <p:sp>
        <p:nvSpPr>
          <p:cNvPr id="11" name="Shape 7"/>
          <p:cNvSpPr/>
          <p:nvPr/>
        </p:nvSpPr>
        <p:spPr>
          <a:xfrm>
            <a:off x="3621167" y="5802392"/>
            <a:ext cx="7388066" cy="3963948"/>
          </a:xfrm>
          <a:prstGeom prst="roundRect">
            <a:avLst>
              <a:gd name="adj" fmla="val 1766"/>
            </a:avLst>
          </a:prstGeom>
          <a:solidFill>
            <a:srgbClr val="F1F1F4"/>
          </a:solidFill>
          <a:ln/>
        </p:spPr>
      </p:sp>
      <p:sp>
        <p:nvSpPr>
          <p:cNvPr id="12" name="Shape 8"/>
          <p:cNvSpPr/>
          <p:nvPr/>
        </p:nvSpPr>
        <p:spPr>
          <a:xfrm>
            <a:off x="3613428" y="5802392"/>
            <a:ext cx="7403544" cy="3963948"/>
          </a:xfrm>
          <a:prstGeom prst="roundRect">
            <a:avLst>
              <a:gd name="adj" fmla="val 589"/>
            </a:avLst>
          </a:prstGeom>
          <a:solidFill>
            <a:srgbClr val="F1F1F4"/>
          </a:solidFill>
          <a:ln/>
        </p:spPr>
      </p:sp>
      <p:sp>
        <p:nvSpPr>
          <p:cNvPr id="13" name="Text 9"/>
          <p:cNvSpPr/>
          <p:nvPr/>
        </p:nvSpPr>
        <p:spPr>
          <a:xfrm>
            <a:off x="3768923" y="5918954"/>
            <a:ext cx="7092553" cy="3730823"/>
          </a:xfrm>
          <a:prstGeom prst="rect">
            <a:avLst/>
          </a:prstGeom>
          <a:noFill/>
          <a:ln/>
        </p:spPr>
        <p:txBody>
          <a:bodyPr wrap="square" rtlCol="0" anchor="t"/>
          <a:lstStyle/>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@Composable</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@Deprecated("Example with bug")</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fun ListWithBug(myList: List&lt;String&gt;)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var items = 0</a:t>
            </a:r>
            <a:endParaRPr lang="en-US" sz="1225" dirty="0"/>
          </a:p>
          <a:p>
            <a:pPr indent="0" marL="0">
              <a:lnSpc>
                <a:spcPts val="1960"/>
              </a:lnSpc>
              <a:buNone/>
            </a:pP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Row(horizontalArrangement = Arrangement.SpaceBetween)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Column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for (item in myList)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Text("Item: $item")</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items++ // Avoid! Side-effect of the column recomposing.</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Text("Count: $items")</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a:t>
            </a:r>
            <a:endParaRPr lang="en-US" sz="1225" dirty="0"/>
          </a:p>
        </p:txBody>
      </p:sp>
      <p:sp>
        <p:nvSpPr>
          <p:cNvPr id="14" name="Text 10"/>
          <p:cNvSpPr/>
          <p:nvPr/>
        </p:nvSpPr>
        <p:spPr>
          <a:xfrm>
            <a:off x="3621167" y="9941243"/>
            <a:ext cx="7388066" cy="994886"/>
          </a:xfrm>
          <a:prstGeom prst="rect">
            <a:avLst/>
          </a:prstGeom>
          <a:noFill/>
          <a:ln/>
        </p:spPr>
        <p:txBody>
          <a:bodyPr wrap="square" rtlCol="0" anchor="t"/>
          <a:lstStyle/>
          <a:p>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Bu örnekte, öğeler her yeniden düzenlemede değiştirilir. Bu, bir animasyonun her karesi veya liste güncellendiğinde olabilir. Her iki durumda da kullanıcı arayüzü yanlış sayıyı gösterecektir. Bu nedenle, Compose'da bu gibi yazmalar desteklenmez; bu yazmaları yasaklayarak, çerçevenin iş parçacıklarını değiştirerek birleştirilebilir lambdaları yürütmesine izin veririz.</a:t>
            </a:r>
            <a:endParaRPr lang="en-US" sz="1225"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556808"/>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12556808"/>
          </a:xfrm>
          <a:prstGeom prst="rect">
            <a:avLst/>
          </a:prstGeom>
        </p:spPr>
      </p:pic>
      <p:sp>
        <p:nvSpPr>
          <p:cNvPr id="5" name="Shape 1"/>
          <p:cNvSpPr/>
          <p:nvPr/>
        </p:nvSpPr>
        <p:spPr>
          <a:xfrm>
            <a:off x="0" y="0"/>
            <a:ext cx="14630400" cy="12556808"/>
          </a:xfrm>
          <a:prstGeom prst="rect">
            <a:avLst/>
          </a:prstGeom>
          <a:solidFill>
            <a:srgbClr val="FFFFFF">
              <a:alpha val="85000"/>
            </a:srgbClr>
          </a:solidFill>
          <a:ln/>
        </p:spPr>
      </p:sp>
      <p:sp>
        <p:nvSpPr>
          <p:cNvPr id="6" name="Text 2"/>
          <p:cNvSpPr/>
          <p:nvPr/>
        </p:nvSpPr>
        <p:spPr>
          <a:xfrm>
            <a:off x="3621167" y="567571"/>
            <a:ext cx="7388066" cy="1243608"/>
          </a:xfrm>
          <a:prstGeom prst="rect">
            <a:avLst/>
          </a:prstGeom>
          <a:noFill/>
          <a:ln/>
        </p:spPr>
        <p:txBody>
          <a:bodyPr wrap="square" rtlCol="0" anchor="t"/>
          <a:lstStyle/>
          <a:p>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Jetpack Compose'da, UI öğelerinin verimli bir şekilde oluşturulmasını sağlamak için </a:t>
            </a:r>
            <a:pPr indent="0" marL="0">
              <a:lnSpc>
                <a:spcPts val="1960"/>
              </a:lnSpc>
              <a:buNone/>
            </a:pPr>
            <a:r>
              <a:rPr lang="en-US" sz="1225" b="1" dirty="0">
                <a:solidFill>
                  <a:srgbClr val="000000"/>
                </a:solidFill>
                <a:latin typeface="Instrument Sans" pitchFamily="34" charset="0"/>
                <a:ea typeface="Instrument Sans" pitchFamily="34" charset="-122"/>
                <a:cs typeface="Instrument Sans" pitchFamily="34" charset="-120"/>
              </a:rPr>
              <a:t>recomposition</a:t>
            </a:r>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 işlemi akıllıca optimize edilmiştir. </a:t>
            </a:r>
            <a:pPr indent="0" marL="0">
              <a:lnSpc>
                <a:spcPts val="1960"/>
              </a:lnSpc>
              <a:buNone/>
            </a:pPr>
            <a:r>
              <a:rPr lang="en-US" sz="1225" u="sng" dirty="0">
                <a:solidFill>
                  <a:srgbClr val="000000"/>
                </a:solidFill>
                <a:latin typeface="Instrument Sans" pitchFamily="34" charset="0"/>
                <a:ea typeface="Instrument Sans" pitchFamily="34" charset="-122"/>
                <a:cs typeface="Instrument Sans" pitchFamily="34" charset="-120"/>
              </a:rPr>
              <a:t>UI'nin bazı kısımları geçersiz hale geldiğinde, Compose gereksiz yeniden değerlendirmeleri atlayarak yalnızca güncelleme gerektiren belirli kısımları yeniden oluşturmaya çalışır.</a:t>
            </a:r>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 Bu optimizasyon, özellikle karmaşık kullanıcı arayüzlerinde performansı artırmak için çok önemlidir.</a:t>
            </a:r>
            <a:endParaRPr lang="en-US" sz="1225" dirty="0"/>
          </a:p>
        </p:txBody>
      </p:sp>
      <p:sp>
        <p:nvSpPr>
          <p:cNvPr id="7" name="Text 3"/>
          <p:cNvSpPr/>
          <p:nvPr/>
        </p:nvSpPr>
        <p:spPr>
          <a:xfrm>
            <a:off x="3621167" y="1986082"/>
            <a:ext cx="7388066" cy="1251228"/>
          </a:xfrm>
          <a:prstGeom prst="rect">
            <a:avLst/>
          </a:prstGeom>
          <a:noFill/>
          <a:ln/>
        </p:spPr>
        <p:txBody>
          <a:bodyPr wrap="square" rtlCol="0" anchor="t"/>
          <a:lstStyle/>
          <a:p>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Değişmeyen öğeler için </a:t>
            </a:r>
            <a:pPr indent="0" marL="0">
              <a:lnSpc>
                <a:spcPts val="1960"/>
              </a:lnSpc>
              <a:buNone/>
            </a:pPr>
            <a:r>
              <a:rPr lang="en-US" sz="1225" b="1" dirty="0">
                <a:solidFill>
                  <a:srgbClr val="000000"/>
                </a:solidFill>
                <a:latin typeface="Instrument Sans" pitchFamily="34" charset="0"/>
                <a:ea typeface="Instrument Sans" pitchFamily="34" charset="-122"/>
                <a:cs typeface="Instrument Sans" pitchFamily="34" charset="-120"/>
              </a:rPr>
              <a:t>yeniden birleştirmeyi atlama özelliği</a:t>
            </a:r>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 verilen kod parçacığında örneklendirilmiştir. NamePicker @Composable fonksiyonu, Compose'un yalnızca başlık değiştiğinde isim listesini yeniden oluşturmayı nasıl atlayabileceğini göstermektedir. Benzer şekilde, </a:t>
            </a:r>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LazyColumn</a:t>
            </a:r>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 içinde Compose, isim listesi değişmeden kalırsa tek tek öğeler için yeniden birleştirmeyi atlamayı seçebilir.</a:t>
            </a:r>
            <a:endParaRPr lang="en-US" sz="1225" dirty="0"/>
          </a:p>
        </p:txBody>
      </p:sp>
      <p:sp>
        <p:nvSpPr>
          <p:cNvPr id="8" name="Text 4"/>
          <p:cNvSpPr/>
          <p:nvPr/>
        </p:nvSpPr>
        <p:spPr>
          <a:xfrm>
            <a:off x="3621167" y="3412212"/>
            <a:ext cx="7388066" cy="746165"/>
          </a:xfrm>
          <a:prstGeom prst="rect">
            <a:avLst/>
          </a:prstGeom>
          <a:noFill/>
          <a:ln/>
        </p:spPr>
        <p:txBody>
          <a:bodyPr wrap="square" rtlCol="0" anchor="t"/>
          <a:lstStyle/>
          <a:p>
            <a:pPr indent="0" marL="0">
              <a:lnSpc>
                <a:spcPts val="1960"/>
              </a:lnSpc>
              <a:buNone/>
            </a:pPr>
            <a:r>
              <a:rPr lang="en-US" sz="1225" b="1" dirty="0">
                <a:solidFill>
                  <a:srgbClr val="000000"/>
                </a:solidFill>
                <a:latin typeface="Instrument Sans" pitchFamily="34" charset="0"/>
                <a:ea typeface="Instrument Sans" pitchFamily="34" charset="-122"/>
                <a:cs typeface="Instrument Sans" pitchFamily="34" charset="-120"/>
              </a:rPr>
              <a:t>Bu yeniden birleştirmeyi atlama özelliği yalnızca performansı artırmakla kalmaz, aynı zamanda daha sorunsuz bir kullanıcı deneyimi sağlar.</a:t>
            </a:r>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 Gereksiz yeniden hesaplamaları en aza indiren Compose, kullanıcı arayüzü güncellemelerinin </a:t>
            </a:r>
            <a:pPr indent="0" marL="0">
              <a:lnSpc>
                <a:spcPts val="1960"/>
              </a:lnSpc>
              <a:buNone/>
            </a:pPr>
            <a:r>
              <a:rPr lang="en-US" sz="1225" u="sng" dirty="0">
                <a:solidFill>
                  <a:srgbClr val="000000"/>
                </a:solidFill>
                <a:latin typeface="Instrument Sans" pitchFamily="34" charset="0"/>
                <a:ea typeface="Instrument Sans" pitchFamily="34" charset="-122"/>
                <a:cs typeface="Instrument Sans" pitchFamily="34" charset="-120"/>
              </a:rPr>
              <a:t>hızlı</a:t>
            </a:r>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 ve </a:t>
            </a:r>
            <a:pPr indent="0" marL="0">
              <a:lnSpc>
                <a:spcPts val="1960"/>
              </a:lnSpc>
              <a:buNone/>
            </a:pPr>
            <a:r>
              <a:rPr lang="en-US" sz="1225" u="sng" dirty="0">
                <a:solidFill>
                  <a:srgbClr val="000000"/>
                </a:solidFill>
                <a:latin typeface="Instrument Sans" pitchFamily="34" charset="0"/>
                <a:ea typeface="Instrument Sans" pitchFamily="34" charset="-122"/>
                <a:cs typeface="Instrument Sans" pitchFamily="34" charset="-120"/>
              </a:rPr>
              <a:t>duyarlı</a:t>
            </a:r>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 olmasını sağlar.</a:t>
            </a:r>
            <a:endParaRPr lang="en-US" sz="1225" dirty="0"/>
          </a:p>
        </p:txBody>
      </p:sp>
      <p:sp>
        <p:nvSpPr>
          <p:cNvPr id="9" name="Text 5"/>
          <p:cNvSpPr/>
          <p:nvPr/>
        </p:nvSpPr>
        <p:spPr>
          <a:xfrm>
            <a:off x="3621167" y="4333280"/>
            <a:ext cx="7388066" cy="1243608"/>
          </a:xfrm>
          <a:prstGeom prst="rect">
            <a:avLst/>
          </a:prstGeom>
          <a:noFill/>
          <a:ln/>
        </p:spPr>
        <p:txBody>
          <a:bodyPr wrap="square" rtlCol="0" anchor="t"/>
          <a:lstStyle/>
          <a:p>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Bununla birlikte, kullanıcı arayüzünün bütünlüğünü korumak için her composable fonksiyonun veya lambda'nın side-effectsiz olması gerektiğine dikkat etmek önemlidir. Side-effect, doğrudan composable fonksiyonun içinde değil, bu örnekte bir isme tıklandığında olduğu gibi geri aramalardan tetiklenmelidir. Bu uygulama yalnızca daha temiz ve bakımı daha kolay bir kodu desteklemekle kalmaz, aynı zamanda Compose'un UI mantığını yan etkilerden ayırma tasarım ilkeleriyle de uyumludur.</a:t>
            </a:r>
            <a:endParaRPr lang="en-US" sz="1225" dirty="0"/>
          </a:p>
        </p:txBody>
      </p:sp>
      <p:sp>
        <p:nvSpPr>
          <p:cNvPr id="10" name="Shape 6"/>
          <p:cNvSpPr/>
          <p:nvPr/>
        </p:nvSpPr>
        <p:spPr>
          <a:xfrm>
            <a:off x="3621167" y="5751790"/>
            <a:ext cx="7388066" cy="5456277"/>
          </a:xfrm>
          <a:prstGeom prst="roundRect">
            <a:avLst>
              <a:gd name="adj" fmla="val 1283"/>
            </a:avLst>
          </a:prstGeom>
          <a:solidFill>
            <a:srgbClr val="F1F1F4"/>
          </a:solidFill>
          <a:ln/>
        </p:spPr>
      </p:sp>
      <p:sp>
        <p:nvSpPr>
          <p:cNvPr id="11" name="Shape 7"/>
          <p:cNvSpPr/>
          <p:nvPr/>
        </p:nvSpPr>
        <p:spPr>
          <a:xfrm>
            <a:off x="3613428" y="5751790"/>
            <a:ext cx="7403544" cy="5456277"/>
          </a:xfrm>
          <a:prstGeom prst="roundRect">
            <a:avLst>
              <a:gd name="adj" fmla="val 428"/>
            </a:avLst>
          </a:prstGeom>
          <a:solidFill>
            <a:srgbClr val="F1F1F4"/>
          </a:solidFill>
          <a:ln/>
        </p:spPr>
      </p:sp>
      <p:sp>
        <p:nvSpPr>
          <p:cNvPr id="12" name="Text 8"/>
          <p:cNvSpPr/>
          <p:nvPr/>
        </p:nvSpPr>
        <p:spPr>
          <a:xfrm>
            <a:off x="3768923" y="5868352"/>
            <a:ext cx="7092553" cy="5223153"/>
          </a:xfrm>
          <a:prstGeom prst="rect">
            <a:avLst/>
          </a:prstGeom>
          <a:noFill/>
          <a:ln/>
        </p:spPr>
        <p:txBody>
          <a:bodyPr wrap="square" rtlCol="0" anchor="t"/>
          <a:lstStyle/>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@Composable</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fun NamePicker(</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header: String,</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names: List&lt;String&gt;,</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onNameClicked: (String) -&gt; Unit</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Column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Text(header, style = MaterialTheme.typography.bodyLarge)</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Divider()</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LazyColumn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items(names) { name -&gt;</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NamePickerItem(name, onNameClicked)</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a:t>
            </a:r>
            <a:endParaRPr lang="en-US" sz="1225" dirty="0"/>
          </a:p>
          <a:p>
            <a:pPr indent="0" marL="0">
              <a:lnSpc>
                <a:spcPts val="1960"/>
              </a:lnSpc>
              <a:buNone/>
            </a:pP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@Composable</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private fun NamePickerItem(name: String, onClicked: (String) -&gt; Unit)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    Text(name, Modifier.clickable(onClick = { onClicked(name) }))</a:t>
            </a:r>
            <a:endParaRPr lang="en-US" sz="1225" dirty="0"/>
          </a:p>
          <a:p>
            <a:pPr indent="0" marL="0">
              <a:lnSpc>
                <a:spcPts val="1960"/>
              </a:lnSpc>
              <a:buNone/>
            </a:pPr>
            <a:r>
              <a:rPr lang="en-US" sz="1225" dirty="0">
                <a:solidFill>
                  <a:srgbClr val="000000"/>
                </a:solidFill>
                <a:highlight>
                  <a:srgbClr val="F1F1F4"/>
                </a:highlight>
                <a:latin typeface="Consolas" pitchFamily="34" charset="0"/>
                <a:ea typeface="Consolas" pitchFamily="34" charset="-122"/>
                <a:cs typeface="Consolas" pitchFamily="34" charset="-120"/>
              </a:rPr>
              <a:t>}</a:t>
            </a:r>
            <a:endParaRPr lang="en-US" sz="1225" dirty="0"/>
          </a:p>
        </p:txBody>
      </p:sp>
      <p:sp>
        <p:nvSpPr>
          <p:cNvPr id="13" name="Text 9"/>
          <p:cNvSpPr/>
          <p:nvPr/>
        </p:nvSpPr>
        <p:spPr>
          <a:xfrm>
            <a:off x="3621167" y="11382970"/>
            <a:ext cx="7388066" cy="746165"/>
          </a:xfrm>
          <a:prstGeom prst="rect">
            <a:avLst/>
          </a:prstGeom>
          <a:noFill/>
          <a:ln/>
        </p:spPr>
        <p:txBody>
          <a:bodyPr wrap="square" rtlCol="0" anchor="t"/>
          <a:lstStyle/>
          <a:p>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Özetle, Compose'un değişmeyen </a:t>
            </a:r>
            <a:pPr indent="0" marL="0">
              <a:lnSpc>
                <a:spcPts val="1960"/>
              </a:lnSpc>
              <a:buNone/>
            </a:pPr>
            <a:r>
              <a:rPr lang="en-US" sz="1225" b="1" dirty="0">
                <a:solidFill>
                  <a:srgbClr val="000000"/>
                </a:solidFill>
                <a:latin typeface="Instrument Sans" pitchFamily="34" charset="0"/>
                <a:ea typeface="Instrument Sans" pitchFamily="34" charset="-122"/>
                <a:cs typeface="Instrument Sans" pitchFamily="34" charset="-120"/>
              </a:rPr>
              <a:t>UI öğeleri için yeniden birleştirme işlemini atlayabilmesi, performansı ve yanıt verebilirliği önemli ölçüde artırır.</a:t>
            </a:r>
            <a:pPr indent="0" marL="0">
              <a:lnSpc>
                <a:spcPts val="1960"/>
              </a:lnSpc>
              <a:buNone/>
            </a:pPr>
            <a:r>
              <a:rPr lang="en-US" sz="1225" dirty="0">
                <a:solidFill>
                  <a:srgbClr val="000000"/>
                </a:solidFill>
                <a:latin typeface="Instrument Sans" pitchFamily="34" charset="0"/>
                <a:ea typeface="Instrument Sans" pitchFamily="34" charset="-122"/>
                <a:cs typeface="Instrument Sans" pitchFamily="34" charset="-120"/>
              </a:rPr>
              <a:t> Geliştiriciler en iyi uygulamalara bağlı kalarak uygulamalarının doğruluğunu ve sağlamlığını sağlarken bu özellikten etkili bir şekilde faydalanabilirler.</a:t>
            </a:r>
            <a:endParaRPr lang="en-US" sz="1225"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pic>
        <p:nvPicPr>
          <p:cNvPr id="6" name="Image 2" descr="preencoded.png">    </p:cNvPr>
          <p:cNvPicPr>
            <a:picLocks noChangeAspect="1"/>
          </p:cNvPicPr>
          <p:nvPr/>
        </p:nvPicPr>
        <p:blipFill>
          <a:blip r:embed="rId3"/>
          <a:stretch>
            <a:fillRect/>
          </a:stretch>
        </p:blipFill>
        <p:spPr>
          <a:xfrm>
            <a:off x="2037993" y="2519243"/>
            <a:ext cx="1122402" cy="1158597"/>
          </a:xfrm>
          <a:prstGeom prst="rect">
            <a:avLst/>
          </a:prstGeom>
        </p:spPr>
      </p:pic>
      <p:sp>
        <p:nvSpPr>
          <p:cNvPr id="7" name="Text 2"/>
          <p:cNvSpPr/>
          <p:nvPr/>
        </p:nvSpPr>
        <p:spPr>
          <a:xfrm>
            <a:off x="5527238" y="2491502"/>
            <a:ext cx="5255300" cy="555427"/>
          </a:xfrm>
          <a:prstGeom prst="rect">
            <a:avLst/>
          </a:prstGeom>
          <a:noFill/>
          <a:ln/>
        </p:spPr>
        <p:txBody>
          <a:bodyPr wrap="none" rtlCol="0" anchor="t"/>
          <a:lstStyle/>
          <a:p>
            <a:pPr algn="ct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github.com/</a:t>
            </a:r>
            <a:pPr algn="ct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icanerdogan</a:t>
            </a:r>
            <a:endParaRPr lang="en-US" sz="3499" dirty="0"/>
          </a:p>
        </p:txBody>
      </p:sp>
      <p:sp>
        <p:nvSpPr>
          <p:cNvPr id="8" name="Text 3"/>
          <p:cNvSpPr/>
          <p:nvPr/>
        </p:nvSpPr>
        <p:spPr>
          <a:xfrm>
            <a:off x="2037993" y="4377571"/>
            <a:ext cx="8889921" cy="355402"/>
          </a:xfrm>
          <a:prstGeom prst="rect">
            <a:avLst/>
          </a:prstGeom>
          <a:noFill/>
          <a:ln/>
        </p:spPr>
        <p:txBody>
          <a:bodyPr wrap="none" rtlCol="0" anchor="t"/>
          <a:lstStyle/>
          <a:p>
            <a:pPr indent="0" marL="0">
              <a:lnSpc>
                <a:spcPts val="2799"/>
              </a:lnSpc>
              <a:buNone/>
            </a:pPr>
            <a:endParaRPr lang="en-US" sz="1750" dirty="0"/>
          </a:p>
        </p:txBody>
      </p:sp>
      <p:sp>
        <p:nvSpPr>
          <p:cNvPr id="9" name="Text 4"/>
          <p:cNvSpPr/>
          <p:nvPr/>
        </p:nvSpPr>
        <p:spPr>
          <a:xfrm>
            <a:off x="2681288" y="4955143"/>
            <a:ext cx="7603212" cy="555427"/>
          </a:xfrm>
          <a:prstGeom prst="rect">
            <a:avLst/>
          </a:prstGeom>
          <a:noFill/>
          <a:ln/>
        </p:spPr>
        <p:txBody>
          <a:bodyPr wrap="none" rtlCol="0" anchor="t"/>
          <a:lstStyle/>
          <a:p>
            <a:pPr algn="ct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linkedin.com/in/</a:t>
            </a:r>
            <a:pPr algn="ct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ibrahimcanerdogan</a:t>
            </a:r>
            <a:endParaRPr lang="en-US" sz="3499" dirty="0"/>
          </a:p>
        </p:txBody>
      </p:sp>
      <p:pic>
        <p:nvPicPr>
          <p:cNvPr id="10" name="Image 3" descr="preencoded.png">    </p:cNvPr>
          <p:cNvPicPr>
            <a:picLocks noChangeAspect="1"/>
          </p:cNvPicPr>
          <p:nvPr/>
        </p:nvPicPr>
        <p:blipFill>
          <a:blip r:embed="rId4"/>
          <a:stretch>
            <a:fillRect/>
          </a:stretch>
        </p:blipFill>
        <p:spPr>
          <a:xfrm>
            <a:off x="11477506" y="4427577"/>
            <a:ext cx="1122402" cy="1282660"/>
          </a:xfrm>
          <a:prstGeom prst="rect">
            <a:avLst/>
          </a:prstGeom>
        </p:spPr>
      </p:pic>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2024-03-18T10:43:08Z</dcterms:created>
  <dcterms:modified xsi:type="dcterms:W3CDTF">2024-03-18T10:43:08Z</dcterms:modified>
</cp:coreProperties>
</file>